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Light" charset="1" panose="000004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jpe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240065" y="9258300"/>
            <a:ext cx="707704" cy="683686"/>
          </a:xfrm>
          <a:custGeom>
            <a:avLst/>
            <a:gdLst/>
            <a:ahLst/>
            <a:cxnLst/>
            <a:rect r="r" b="b" t="t" l="l"/>
            <a:pathLst>
              <a:path h="683686" w="707704">
                <a:moveTo>
                  <a:pt x="707704" y="0"/>
                </a:moveTo>
                <a:lnTo>
                  <a:pt x="0" y="0"/>
                </a:lnTo>
                <a:lnTo>
                  <a:pt x="0" y="683686"/>
                </a:lnTo>
                <a:lnTo>
                  <a:pt x="707704" y="683686"/>
                </a:lnTo>
                <a:lnTo>
                  <a:pt x="707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41319" b="-5687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967953" y="5441113"/>
            <a:ext cx="9144000" cy="8229600"/>
            <a:chOff x="0" y="0"/>
            <a:chExt cx="12192000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920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716484" y="2298082"/>
              <a:ext cx="9702637" cy="5486400"/>
            </a:xfrm>
            <a:custGeom>
              <a:avLst/>
              <a:gdLst/>
              <a:ahLst/>
              <a:cxnLst/>
              <a:rect r="r" b="b" t="t" l="l"/>
              <a:pathLst>
                <a:path h="5486400" w="9702637">
                  <a:moveTo>
                    <a:pt x="0" y="0"/>
                  </a:moveTo>
                  <a:lnTo>
                    <a:pt x="9702637" y="0"/>
                  </a:lnTo>
                  <a:lnTo>
                    <a:pt x="970263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488743" y="2764588"/>
            <a:ext cx="7310514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199" spc="-3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Movie Success Prediction Project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893792" y="-4302962"/>
            <a:ext cx="11143466" cy="9189833"/>
            <a:chOff x="0" y="0"/>
            <a:chExt cx="14857955" cy="122531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722024"/>
              <a:ext cx="11365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365424">
                  <a:moveTo>
                    <a:pt x="0" y="0"/>
                  </a:moveTo>
                  <a:lnTo>
                    <a:pt x="11365424" y="0"/>
                  </a:lnTo>
                  <a:lnTo>
                    <a:pt x="11365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76404" y="1280311"/>
              <a:ext cx="9755817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755817">
                  <a:moveTo>
                    <a:pt x="0" y="0"/>
                  </a:moveTo>
                  <a:lnTo>
                    <a:pt x="9755816" y="0"/>
                  </a:lnTo>
                  <a:lnTo>
                    <a:pt x="975581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14574" y="0"/>
              <a:ext cx="1244338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443381">
                  <a:moveTo>
                    <a:pt x="0" y="0"/>
                  </a:moveTo>
                  <a:lnTo>
                    <a:pt x="12443381" y="0"/>
                  </a:lnTo>
                  <a:lnTo>
                    <a:pt x="1244338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053819" y="5202988"/>
            <a:ext cx="1218036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spc="4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Project | Boston Institute of Analytics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75765" y="5848350"/>
            <a:ext cx="173647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  <a:spcBef>
                <a:spcPct val="0"/>
              </a:spcBef>
            </a:pPr>
            <a:r>
              <a:rPr lang="en-US" b="true" sz="2891" spc="315">
                <a:solidFill>
                  <a:srgbClr val="57E3FF"/>
                </a:solidFill>
                <a:latin typeface="Poppins Bold"/>
                <a:ea typeface="Poppins Bold"/>
                <a:cs typeface="Poppins Bold"/>
                <a:sym typeface="Poppins Bold"/>
              </a:rPr>
              <a:t>76.81%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43419" y="6499643"/>
            <a:ext cx="4001162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spc="1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39178" y="7017587"/>
            <a:ext cx="46096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 spc="135">
                <a:solidFill>
                  <a:srgbClr val="FF9ACD"/>
                </a:solidFill>
                <a:latin typeface="Poppins Bold"/>
                <a:ea typeface="Poppins Bold"/>
                <a:cs typeface="Poppins Bold"/>
                <a:sym typeface="Poppins Bold"/>
              </a:rPr>
              <a:t>Name: Harmain Aziz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C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8913" y="6896869"/>
            <a:ext cx="7104724" cy="7167439"/>
          </a:xfrm>
          <a:custGeom>
            <a:avLst/>
            <a:gdLst/>
            <a:ahLst/>
            <a:cxnLst/>
            <a:rect r="r" b="b" t="t" l="l"/>
            <a:pathLst>
              <a:path h="7167439" w="7104724">
                <a:moveTo>
                  <a:pt x="0" y="0"/>
                </a:moveTo>
                <a:lnTo>
                  <a:pt x="7104724" y="0"/>
                </a:lnTo>
                <a:lnTo>
                  <a:pt x="7104724" y="7167439"/>
                </a:lnTo>
                <a:lnTo>
                  <a:pt x="0" y="7167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72900">
            <a:off x="-3294434" y="-1774017"/>
            <a:ext cx="6229287" cy="5201455"/>
          </a:xfrm>
          <a:custGeom>
            <a:avLst/>
            <a:gdLst/>
            <a:ahLst/>
            <a:cxnLst/>
            <a:rect r="r" b="b" t="t" l="l"/>
            <a:pathLst>
              <a:path h="5201455" w="6229287">
                <a:moveTo>
                  <a:pt x="0" y="0"/>
                </a:moveTo>
                <a:lnTo>
                  <a:pt x="6229288" y="0"/>
                </a:lnTo>
                <a:lnTo>
                  <a:pt x="6229288" y="5201455"/>
                </a:lnTo>
                <a:lnTo>
                  <a:pt x="0" y="5201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2685" y="9582491"/>
            <a:ext cx="401734" cy="401734"/>
          </a:xfrm>
          <a:custGeom>
            <a:avLst/>
            <a:gdLst/>
            <a:ahLst/>
            <a:cxnLst/>
            <a:rect r="r" b="b" t="t" l="l"/>
            <a:pathLst>
              <a:path h="401734" w="401734">
                <a:moveTo>
                  <a:pt x="0" y="0"/>
                </a:moveTo>
                <a:lnTo>
                  <a:pt x="401734" y="0"/>
                </a:lnTo>
                <a:lnTo>
                  <a:pt x="401734" y="401734"/>
                </a:lnTo>
                <a:lnTo>
                  <a:pt x="0" y="401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80830" y="2182092"/>
            <a:ext cx="15925620" cy="7076208"/>
            <a:chOff x="0" y="0"/>
            <a:chExt cx="21234160" cy="943494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439280" cy="9434944"/>
              <a:chOff x="0" y="0"/>
              <a:chExt cx="2062080" cy="186369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62080" cy="1863693"/>
              </a:xfrm>
              <a:custGeom>
                <a:avLst/>
                <a:gdLst/>
                <a:ahLst/>
                <a:cxnLst/>
                <a:rect r="r" b="b" t="t" l="l"/>
                <a:pathLst>
                  <a:path h="1863693" w="2062080">
                    <a:moveTo>
                      <a:pt x="41530" y="0"/>
                    </a:moveTo>
                    <a:lnTo>
                      <a:pt x="2020550" y="0"/>
                    </a:lnTo>
                    <a:cubicBezTo>
                      <a:pt x="2031564" y="0"/>
                      <a:pt x="2042127" y="4376"/>
                      <a:pt x="2049916" y="12164"/>
                    </a:cubicBezTo>
                    <a:cubicBezTo>
                      <a:pt x="2057704" y="19952"/>
                      <a:pt x="2062080" y="30516"/>
                      <a:pt x="2062080" y="41530"/>
                    </a:cubicBezTo>
                    <a:lnTo>
                      <a:pt x="2062080" y="1822162"/>
                    </a:lnTo>
                    <a:cubicBezTo>
                      <a:pt x="2062080" y="1845099"/>
                      <a:pt x="2043486" y="1863693"/>
                      <a:pt x="2020550" y="1863693"/>
                    </a:cubicBezTo>
                    <a:lnTo>
                      <a:pt x="41530" y="1863693"/>
                    </a:lnTo>
                    <a:cubicBezTo>
                      <a:pt x="18594" y="1863693"/>
                      <a:pt x="0" y="1845099"/>
                      <a:pt x="0" y="1822162"/>
                    </a:cubicBezTo>
                    <a:lnTo>
                      <a:pt x="0" y="41530"/>
                    </a:lnTo>
                    <a:cubicBezTo>
                      <a:pt x="0" y="18594"/>
                      <a:pt x="18594" y="0"/>
                      <a:pt x="41530" y="0"/>
                    </a:cubicBezTo>
                    <a:close/>
                  </a:path>
                </a:pathLst>
              </a:custGeom>
              <a:solidFill>
                <a:srgbClr val="1E3A5F">
                  <a:alpha val="63922"/>
                </a:srgbClr>
              </a:solidFill>
              <a:ln w="28575" cap="rnd">
                <a:solidFill>
                  <a:srgbClr val="0F1C2D">
                    <a:alpha val="63922"/>
                  </a:srgbClr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2062080" cy="1882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0">
              <a:off x="792493" y="5236307"/>
              <a:ext cx="8397272" cy="4898409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3896898" y="4467189"/>
              <a:ext cx="2188464" cy="1468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36"/>
                </a:lnSpc>
              </a:pPr>
              <a:r>
                <a:rPr lang="en-US" b="true" sz="6947" spc="-347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Hit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0">
              <a:off x="68947" y="1413549"/>
              <a:ext cx="5369654" cy="3132298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955263" y="916745"/>
              <a:ext cx="3597021" cy="944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30"/>
                </a:lnSpc>
              </a:pPr>
              <a:r>
                <a:rPr lang="en-US" b="true" sz="4442" spc="-222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Average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0">
              <a:off x="4893990" y="1413549"/>
              <a:ext cx="5369654" cy="3132298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5780307" y="916745"/>
              <a:ext cx="3597021" cy="944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30"/>
                </a:lnSpc>
              </a:pPr>
              <a:r>
                <a:rPr lang="en-US" b="true" sz="4442" spc="-222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Flop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10794880" y="0"/>
              <a:ext cx="10439280" cy="9434944"/>
              <a:chOff x="0" y="0"/>
              <a:chExt cx="2062080" cy="186369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062080" cy="1863693"/>
              </a:xfrm>
              <a:custGeom>
                <a:avLst/>
                <a:gdLst/>
                <a:ahLst/>
                <a:cxnLst/>
                <a:rect r="r" b="b" t="t" l="l"/>
                <a:pathLst>
                  <a:path h="1863693" w="2062080">
                    <a:moveTo>
                      <a:pt x="41530" y="0"/>
                    </a:moveTo>
                    <a:lnTo>
                      <a:pt x="2020550" y="0"/>
                    </a:lnTo>
                    <a:cubicBezTo>
                      <a:pt x="2031564" y="0"/>
                      <a:pt x="2042127" y="4376"/>
                      <a:pt x="2049916" y="12164"/>
                    </a:cubicBezTo>
                    <a:cubicBezTo>
                      <a:pt x="2057704" y="19952"/>
                      <a:pt x="2062080" y="30516"/>
                      <a:pt x="2062080" y="41530"/>
                    </a:cubicBezTo>
                    <a:lnTo>
                      <a:pt x="2062080" y="1822162"/>
                    </a:lnTo>
                    <a:cubicBezTo>
                      <a:pt x="2062080" y="1845099"/>
                      <a:pt x="2043486" y="1863693"/>
                      <a:pt x="2020550" y="1863693"/>
                    </a:cubicBezTo>
                    <a:lnTo>
                      <a:pt x="41530" y="1863693"/>
                    </a:lnTo>
                    <a:cubicBezTo>
                      <a:pt x="18594" y="1863693"/>
                      <a:pt x="0" y="1845099"/>
                      <a:pt x="0" y="1822162"/>
                    </a:cubicBezTo>
                    <a:lnTo>
                      <a:pt x="0" y="41530"/>
                    </a:lnTo>
                    <a:cubicBezTo>
                      <a:pt x="0" y="18594"/>
                      <a:pt x="18594" y="0"/>
                      <a:pt x="41530" y="0"/>
                    </a:cubicBezTo>
                    <a:close/>
                  </a:path>
                </a:pathLst>
              </a:custGeom>
              <a:solidFill>
                <a:srgbClr val="1E3A5F">
                  <a:alpha val="63922"/>
                </a:srgbClr>
              </a:solidFill>
              <a:ln w="28575" cap="rnd">
                <a:solidFill>
                  <a:srgbClr val="0F1C2D">
                    <a:alpha val="63922"/>
                  </a:srgbClr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2062080" cy="1882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18" id="18"/>
          <p:cNvSpPr txBox="true"/>
          <p:nvPr/>
        </p:nvSpPr>
        <p:spPr>
          <a:xfrm rot="0">
            <a:off x="9980191" y="2330976"/>
            <a:ext cx="6381246" cy="671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5"/>
              </a:lnSpc>
            </a:pPr>
            <a:r>
              <a:rPr lang="en-US" sz="238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DATASET &amp; OBJECTIVE</a:t>
            </a:r>
          </a:p>
          <a:p>
            <a:pPr algn="ctr">
              <a:lnSpc>
                <a:spcPts val="3335"/>
              </a:lnSpc>
            </a:pPr>
          </a:p>
          <a:p>
            <a:pPr algn="ctr">
              <a:lnSpc>
                <a:spcPts val="3335"/>
              </a:lnSpc>
            </a:pPr>
            <a:r>
              <a:rPr lang="en-US" sz="238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📊 </a:t>
            </a:r>
            <a:r>
              <a:rPr lang="en-US" sz="2382" b="true">
                <a:solidFill>
                  <a:srgbClr val="57E3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Foundation</a:t>
            </a:r>
          </a:p>
          <a:p>
            <a:pPr algn="ctr">
              <a:lnSpc>
                <a:spcPts val="3335"/>
              </a:lnSpc>
            </a:pP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 </a:t>
            </a:r>
            <a:r>
              <a:rPr lang="en-US" sz="2382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Scope:</a:t>
            </a: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5,043 movies (1916-2016)</a:t>
            </a:r>
          </a:p>
          <a:p>
            <a:pPr algn="ctr">
              <a:lnSpc>
                <a:spcPts val="3335"/>
              </a:lnSpc>
            </a:pP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 </a:t>
            </a:r>
            <a:r>
              <a:rPr lang="en-US" sz="2382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Featu</a:t>
            </a:r>
            <a:r>
              <a:rPr lang="en-US" sz="2382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res:</a:t>
            </a: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28 variables analyzed (budget, gross, social likes, etc.)</a:t>
            </a:r>
          </a:p>
          <a:p>
            <a:pPr algn="ctr">
              <a:lnSpc>
                <a:spcPts val="3335"/>
              </a:lnSpc>
            </a:pP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 </a:t>
            </a:r>
            <a:r>
              <a:rPr lang="en-US" sz="2382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  <a:r>
              <a:rPr lang="en-US" sz="2382" b="true">
                <a:solidFill>
                  <a:srgbClr val="00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 classifier to predict a movie's success category.</a:t>
            </a:r>
          </a:p>
          <a:p>
            <a:pPr algn="ctr">
              <a:lnSpc>
                <a:spcPts val="3335"/>
              </a:lnSpc>
            </a:pPr>
          </a:p>
          <a:p>
            <a:pPr algn="ctr">
              <a:lnSpc>
                <a:spcPts val="3335"/>
              </a:lnSpc>
            </a:pPr>
            <a:r>
              <a:rPr lang="en-US" sz="238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🎯 </a:t>
            </a:r>
            <a:r>
              <a:rPr lang="en-US" sz="2382" b="true">
                <a:solidFill>
                  <a:srgbClr val="57E3FF"/>
                </a:solidFill>
                <a:latin typeface="Poppins Bold"/>
                <a:ea typeface="Poppins Bold"/>
                <a:cs typeface="Poppins Bold"/>
                <a:sym typeface="Poppins Bold"/>
              </a:rPr>
              <a:t>Defining 'Success'</a:t>
            </a:r>
          </a:p>
          <a:p>
            <a:pPr algn="ctr">
              <a:lnSpc>
                <a:spcPts val="3335"/>
              </a:lnSpc>
            </a:pP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Movies were categorized based on IMDB score:</a:t>
            </a:r>
          </a:p>
          <a:p>
            <a:pPr algn="ctr">
              <a:lnSpc>
                <a:spcPts val="3335"/>
              </a:lnSpc>
            </a:pP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 🏆</a:t>
            </a:r>
            <a:r>
              <a:rPr lang="en-US" sz="2382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HIT</a:t>
            </a: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(6-10): 3,458 movies (68.5%)</a:t>
            </a:r>
          </a:p>
          <a:p>
            <a:pPr algn="ctr">
              <a:lnSpc>
                <a:spcPts val="3335"/>
              </a:lnSpc>
            </a:pP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 ⚖️ </a:t>
            </a:r>
            <a:r>
              <a:rPr lang="en-US" sz="2382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AVERAGE</a:t>
            </a:r>
            <a:r>
              <a:rPr lang="en-US" sz="2382" b="true">
                <a:solidFill>
                  <a:srgbClr val="00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38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(3-6): 1,539 movies (30.5%)</a:t>
            </a:r>
          </a:p>
          <a:p>
            <a:pPr algn="ctr">
              <a:lnSpc>
                <a:spcPts val="3335"/>
              </a:lnSpc>
            </a:pPr>
            <a:r>
              <a:rPr lang="en-US" b="true" sz="238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• 🚫 </a:t>
            </a:r>
            <a:r>
              <a:rPr lang="en-US" b="true" sz="2382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FLOP</a:t>
            </a:r>
            <a:r>
              <a:rPr lang="en-US" b="true" sz="238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(1-3): 46 movies (0.9%)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23695" y="176517"/>
            <a:ext cx="8773191" cy="102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0"/>
              </a:lnSpc>
            </a:pPr>
            <a:r>
              <a:rPr lang="en-US" b="true" sz="6342" spc="-31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DATASET &amp;</a:t>
            </a:r>
            <a:r>
              <a:rPr lang="en-US" b="true" sz="6342" spc="-31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TARGET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40127" y="1193717"/>
            <a:ext cx="674032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57E3FF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2000">
                <a:solidFill>
                  <a:srgbClr val="57E3FF"/>
                </a:solidFill>
                <a:latin typeface="Poppins Bold"/>
                <a:ea typeface="Poppins Bold"/>
                <a:cs typeface="Poppins Bold"/>
                <a:sym typeface="Poppins Bold"/>
              </a:rPr>
              <a:t>oundation of the Movie Success Prediction Model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03947" y="1550323"/>
            <a:ext cx="10129401" cy="6982046"/>
            <a:chOff x="0" y="0"/>
            <a:chExt cx="2251696" cy="1552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1696" cy="1552061"/>
            </a:xfrm>
            <a:custGeom>
              <a:avLst/>
              <a:gdLst/>
              <a:ahLst/>
              <a:cxnLst/>
              <a:rect r="r" b="b" t="t" l="l"/>
              <a:pathLst>
                <a:path h="1552061" w="2251696">
                  <a:moveTo>
                    <a:pt x="32101" y="0"/>
                  </a:moveTo>
                  <a:lnTo>
                    <a:pt x="2219595" y="0"/>
                  </a:lnTo>
                  <a:cubicBezTo>
                    <a:pt x="2228109" y="0"/>
                    <a:pt x="2236274" y="3382"/>
                    <a:pt x="2242294" y="9402"/>
                  </a:cubicBezTo>
                  <a:cubicBezTo>
                    <a:pt x="2248314" y="15422"/>
                    <a:pt x="2251696" y="23587"/>
                    <a:pt x="2251696" y="32101"/>
                  </a:cubicBezTo>
                  <a:lnTo>
                    <a:pt x="2251696" y="1519960"/>
                  </a:lnTo>
                  <a:cubicBezTo>
                    <a:pt x="2251696" y="1528474"/>
                    <a:pt x="2248314" y="1536638"/>
                    <a:pt x="2242294" y="1542659"/>
                  </a:cubicBezTo>
                  <a:cubicBezTo>
                    <a:pt x="2236274" y="1548679"/>
                    <a:pt x="2228109" y="1552061"/>
                    <a:pt x="2219595" y="1552061"/>
                  </a:cubicBezTo>
                  <a:lnTo>
                    <a:pt x="32101" y="1552061"/>
                  </a:lnTo>
                  <a:cubicBezTo>
                    <a:pt x="23587" y="1552061"/>
                    <a:pt x="15422" y="1548679"/>
                    <a:pt x="9402" y="1542659"/>
                  </a:cubicBezTo>
                  <a:cubicBezTo>
                    <a:pt x="3382" y="1536638"/>
                    <a:pt x="0" y="1528474"/>
                    <a:pt x="0" y="1519960"/>
                  </a:cubicBezTo>
                  <a:lnTo>
                    <a:pt x="0" y="32101"/>
                  </a:lnTo>
                  <a:cubicBezTo>
                    <a:pt x="0" y="23587"/>
                    <a:pt x="3382" y="15422"/>
                    <a:pt x="9402" y="9402"/>
                  </a:cubicBezTo>
                  <a:cubicBezTo>
                    <a:pt x="15422" y="3382"/>
                    <a:pt x="23587" y="0"/>
                    <a:pt x="32101" y="0"/>
                  </a:cubicBezTo>
                  <a:close/>
                </a:path>
              </a:pathLst>
            </a:custGeom>
            <a:solidFill>
              <a:srgbClr val="2F5F98">
                <a:alpha val="63922"/>
              </a:srgbClr>
            </a:solidFill>
            <a:ln w="28575" cap="rnd">
              <a:solidFill>
                <a:srgbClr val="0F1C2D">
                  <a:alpha val="63922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251696" cy="1571111"/>
            </a:xfrm>
            <a:prstGeom prst="rect">
              <a:avLst/>
            </a:prstGeom>
          </p:spPr>
          <p:txBody>
            <a:bodyPr anchor="ctr" rtlCol="false" tIns="57719" lIns="57719" bIns="57719" rIns="57719"/>
            <a:lstStyle/>
            <a:p>
              <a:pPr algn="ctr" marL="0" indent="0" lvl="0">
                <a:lnSpc>
                  <a:spcPts val="2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18281" y="1889883"/>
            <a:ext cx="5660013" cy="47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2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r>
              <a:rPr lang="en-US" sz="28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Accuracy Comparison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28083" y="2025483"/>
            <a:ext cx="7075864" cy="6031726"/>
            <a:chOff x="0" y="0"/>
            <a:chExt cx="9434485" cy="804230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9434485" cy="2362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66"/>
                </a:lnSpc>
              </a:pPr>
              <a:r>
                <a:rPr lang="en-US" sz="5721" spc="-286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Analysis: What Predicts Success?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173373"/>
              <a:ext cx="7215451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spc="-130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Key Driver: Audience Engagement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33639"/>
              <a:ext cx="8904015" cy="1427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Random Forest model identified clear patterns. The number of audience votes, movie duration, and budget are the strongest signals of a film's IMDB score.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32223"/>
              <a:ext cx="8904015" cy="1910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he 'num_voted_us</a:t>
              </a: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ers' feature was the most important predictor, accounting for 24.3% of the model's decision. This suggests active audience engagement is a primary indicator of success.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4678073"/>
              <a:ext cx="8904015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909557" y="2540195"/>
            <a:ext cx="9318181" cy="5811387"/>
            <a:chOff x="0" y="0"/>
            <a:chExt cx="12424242" cy="774851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424242" cy="7625083"/>
              <a:chOff x="0" y="0"/>
              <a:chExt cx="2159993" cy="132564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59993" cy="1325644"/>
              </a:xfrm>
              <a:custGeom>
                <a:avLst/>
                <a:gdLst/>
                <a:ahLst/>
                <a:cxnLst/>
                <a:rect r="r" b="b" t="t" l="l"/>
                <a:pathLst>
                  <a:path h="1325644" w="2159993">
                    <a:moveTo>
                      <a:pt x="26587" y="0"/>
                    </a:moveTo>
                    <a:lnTo>
                      <a:pt x="2133406" y="0"/>
                    </a:lnTo>
                    <a:cubicBezTo>
                      <a:pt x="2148090" y="0"/>
                      <a:pt x="2159993" y="11903"/>
                      <a:pt x="2159993" y="26587"/>
                    </a:cubicBezTo>
                    <a:lnTo>
                      <a:pt x="2159993" y="1299058"/>
                    </a:lnTo>
                    <a:cubicBezTo>
                      <a:pt x="2159993" y="1306109"/>
                      <a:pt x="2157192" y="1312871"/>
                      <a:pt x="2152206" y="1317857"/>
                    </a:cubicBezTo>
                    <a:cubicBezTo>
                      <a:pt x="2147220" y="1322843"/>
                      <a:pt x="2140458" y="1325644"/>
                      <a:pt x="2133406" y="1325644"/>
                    </a:cubicBezTo>
                    <a:lnTo>
                      <a:pt x="26587" y="1325644"/>
                    </a:lnTo>
                    <a:cubicBezTo>
                      <a:pt x="11903" y="1325644"/>
                      <a:pt x="0" y="1313741"/>
                      <a:pt x="0" y="1299058"/>
                    </a:cubicBezTo>
                    <a:lnTo>
                      <a:pt x="0" y="26587"/>
                    </a:lnTo>
                    <a:cubicBezTo>
                      <a:pt x="0" y="19536"/>
                      <a:pt x="2801" y="12773"/>
                      <a:pt x="7787" y="7787"/>
                    </a:cubicBezTo>
                    <a:cubicBezTo>
                      <a:pt x="12773" y="2801"/>
                      <a:pt x="19536" y="0"/>
                      <a:pt x="26587" y="0"/>
                    </a:cubicBezTo>
                    <a:close/>
                  </a:path>
                </a:pathLst>
              </a:custGeom>
              <a:solidFill>
                <a:srgbClr val="0F1C2D">
                  <a:alpha val="89804"/>
                </a:srgbClr>
              </a:solidFill>
              <a:ln w="9525" cap="rnd">
                <a:solidFill>
                  <a:srgbClr val="2F5F98">
                    <a:alpha val="89804"/>
                  </a:srgbClr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2159993" cy="1344694"/>
              </a:xfrm>
              <a:prstGeom prst="rect">
                <a:avLst/>
              </a:prstGeom>
            </p:spPr>
            <p:txBody>
              <a:bodyPr anchor="ctr" rtlCol="false" tIns="57719" lIns="57719" bIns="57719" rIns="57719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0">
              <a:off x="-1242424" y="-951879"/>
              <a:ext cx="14909090" cy="9942819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1380316" y="1164384"/>
              <a:ext cx="814004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76.8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667520" y="1304224"/>
              <a:ext cx="781936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74.2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099475" y="1484563"/>
              <a:ext cx="644059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71.5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406252" y="1550462"/>
              <a:ext cx="618799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70.1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688751" y="1550462"/>
              <a:ext cx="719838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70.8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C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6660" y="1028700"/>
            <a:ext cx="11803448" cy="9052315"/>
            <a:chOff x="0" y="0"/>
            <a:chExt cx="2313755" cy="1774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3755" cy="1774468"/>
            </a:xfrm>
            <a:custGeom>
              <a:avLst/>
              <a:gdLst/>
              <a:ahLst/>
              <a:cxnLst/>
              <a:rect r="r" b="b" t="t" l="l"/>
              <a:pathLst>
                <a:path h="1774468" w="2313755">
                  <a:moveTo>
                    <a:pt x="27548" y="0"/>
                  </a:moveTo>
                  <a:lnTo>
                    <a:pt x="2286207" y="0"/>
                  </a:lnTo>
                  <a:cubicBezTo>
                    <a:pt x="2301422" y="0"/>
                    <a:pt x="2313755" y="12334"/>
                    <a:pt x="2313755" y="27548"/>
                  </a:cubicBezTo>
                  <a:lnTo>
                    <a:pt x="2313755" y="1746920"/>
                  </a:lnTo>
                  <a:cubicBezTo>
                    <a:pt x="2313755" y="1754226"/>
                    <a:pt x="2310853" y="1761233"/>
                    <a:pt x="2305686" y="1766400"/>
                  </a:cubicBezTo>
                  <a:cubicBezTo>
                    <a:pt x="2300520" y="1771566"/>
                    <a:pt x="2293513" y="1774468"/>
                    <a:pt x="2286207" y="1774468"/>
                  </a:cubicBezTo>
                  <a:lnTo>
                    <a:pt x="27548" y="1774468"/>
                  </a:lnTo>
                  <a:cubicBezTo>
                    <a:pt x="12334" y="1774468"/>
                    <a:pt x="0" y="1762134"/>
                    <a:pt x="0" y="1746920"/>
                  </a:cubicBezTo>
                  <a:lnTo>
                    <a:pt x="0" y="27548"/>
                  </a:lnTo>
                  <a:cubicBezTo>
                    <a:pt x="0" y="12334"/>
                    <a:pt x="12334" y="0"/>
                    <a:pt x="27548" y="0"/>
                  </a:cubicBezTo>
                  <a:close/>
                </a:path>
              </a:pathLst>
            </a:custGeom>
            <a:solidFill>
              <a:srgbClr val="2F5F98">
                <a:alpha val="63922"/>
              </a:srgbClr>
            </a:solidFill>
            <a:ln w="28575" cap="rnd">
              <a:solidFill>
                <a:srgbClr val="0F1C2D">
                  <a:alpha val="63922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313755" cy="1793518"/>
            </a:xfrm>
            <a:prstGeom prst="rect">
              <a:avLst/>
            </a:prstGeom>
          </p:spPr>
          <p:txBody>
            <a:bodyPr anchor="ctr" rtlCol="false" tIns="57719" lIns="57719" bIns="57719" rIns="57719"/>
            <a:lstStyle/>
            <a:p>
              <a:pPr algn="ctr" marL="0" indent="0" lvl="0">
                <a:lnSpc>
                  <a:spcPts val="2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75701" y="142244"/>
            <a:ext cx="11043542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1"/>
              </a:lnSpc>
              <a:spcBef>
                <a:spcPct val="0"/>
              </a:spcBef>
            </a:pPr>
            <a:r>
              <a:rPr lang="en-US" b="true" sz="38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Drives Success? Feature Importance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20411" y="1028700"/>
            <a:ext cx="5821306" cy="3507579"/>
            <a:chOff x="0" y="0"/>
            <a:chExt cx="7761741" cy="467677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761741" cy="4676772"/>
              <a:chOff x="0" y="0"/>
              <a:chExt cx="1533183" cy="92380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33183" cy="923807"/>
              </a:xfrm>
              <a:custGeom>
                <a:avLst/>
                <a:gdLst/>
                <a:ahLst/>
                <a:cxnLst/>
                <a:rect r="r" b="b" t="t" l="l"/>
                <a:pathLst>
                  <a:path h="923807" w="1533183">
                    <a:moveTo>
                      <a:pt x="55857" y="0"/>
                    </a:moveTo>
                    <a:lnTo>
                      <a:pt x="1477326" y="0"/>
                    </a:lnTo>
                    <a:cubicBezTo>
                      <a:pt x="1508175" y="0"/>
                      <a:pt x="1533183" y="25008"/>
                      <a:pt x="1533183" y="55857"/>
                    </a:cubicBezTo>
                    <a:lnTo>
                      <a:pt x="1533183" y="867950"/>
                    </a:lnTo>
                    <a:cubicBezTo>
                      <a:pt x="1533183" y="882764"/>
                      <a:pt x="1527298" y="896971"/>
                      <a:pt x="1516823" y="907447"/>
                    </a:cubicBezTo>
                    <a:cubicBezTo>
                      <a:pt x="1506348" y="917922"/>
                      <a:pt x="1492141" y="923807"/>
                      <a:pt x="1477326" y="923807"/>
                    </a:cubicBezTo>
                    <a:lnTo>
                      <a:pt x="55857" y="923807"/>
                    </a:lnTo>
                    <a:cubicBezTo>
                      <a:pt x="25008" y="923807"/>
                      <a:pt x="0" y="898799"/>
                      <a:pt x="0" y="867950"/>
                    </a:cubicBezTo>
                    <a:lnTo>
                      <a:pt x="0" y="55857"/>
                    </a:lnTo>
                    <a:cubicBezTo>
                      <a:pt x="0" y="41043"/>
                      <a:pt x="5885" y="26835"/>
                      <a:pt x="16360" y="16360"/>
                    </a:cubicBezTo>
                    <a:cubicBezTo>
                      <a:pt x="26835" y="5885"/>
                      <a:pt x="41043" y="0"/>
                      <a:pt x="55857" y="0"/>
                    </a:cubicBezTo>
                    <a:close/>
                  </a:path>
                </a:pathLst>
              </a:custGeom>
              <a:solidFill>
                <a:srgbClr val="1E3A5F">
                  <a:alpha val="63922"/>
                </a:srgbClr>
              </a:solidFill>
              <a:ln w="28575" cap="rnd">
                <a:solidFill>
                  <a:srgbClr val="0F1C2D">
                    <a:alpha val="63922"/>
                  </a:srgbClr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533183" cy="9428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65807" y="470539"/>
              <a:ext cx="5077221" cy="718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35"/>
                </a:lnSpc>
              </a:pPr>
              <a:r>
                <a:rPr lang="en-US" sz="3446" spc="-172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The Top Predictors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5807" y="1319437"/>
              <a:ext cx="5927547" cy="2793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1. Num of Voted Users → 24.3%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2. Movie Duration → 19.1%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3. Gross Earnings → 16.0%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4. Budget → 15.9%</a:t>
              </a:r>
            </a:p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5. Director FB Likes → 13.4%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28392" y="1641455"/>
            <a:ext cx="11499983" cy="7671217"/>
            <a:chOff x="0" y="0"/>
            <a:chExt cx="15333311" cy="1022828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07748" y="4323"/>
              <a:ext cx="15225563" cy="10223966"/>
              <a:chOff x="0" y="0"/>
              <a:chExt cx="2334202" cy="15674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334202" cy="1567417"/>
              </a:xfrm>
              <a:custGeom>
                <a:avLst/>
                <a:gdLst/>
                <a:ahLst/>
                <a:cxnLst/>
                <a:rect r="r" b="b" t="t" l="l"/>
                <a:pathLst>
                  <a:path h="1567417" w="2334202">
                    <a:moveTo>
                      <a:pt x="21695" y="0"/>
                    </a:moveTo>
                    <a:lnTo>
                      <a:pt x="2312507" y="0"/>
                    </a:lnTo>
                    <a:cubicBezTo>
                      <a:pt x="2318260" y="0"/>
                      <a:pt x="2323779" y="2286"/>
                      <a:pt x="2327847" y="6354"/>
                    </a:cubicBezTo>
                    <a:cubicBezTo>
                      <a:pt x="2331916" y="10423"/>
                      <a:pt x="2334202" y="15941"/>
                      <a:pt x="2334202" y="21695"/>
                    </a:cubicBezTo>
                    <a:lnTo>
                      <a:pt x="2334202" y="1545721"/>
                    </a:lnTo>
                    <a:cubicBezTo>
                      <a:pt x="2334202" y="1551475"/>
                      <a:pt x="2331916" y="1556994"/>
                      <a:pt x="2327847" y="1561062"/>
                    </a:cubicBezTo>
                    <a:cubicBezTo>
                      <a:pt x="2323779" y="1565131"/>
                      <a:pt x="2318260" y="1567417"/>
                      <a:pt x="2312507" y="1567417"/>
                    </a:cubicBezTo>
                    <a:lnTo>
                      <a:pt x="21695" y="1567417"/>
                    </a:lnTo>
                    <a:cubicBezTo>
                      <a:pt x="9713" y="1567417"/>
                      <a:pt x="0" y="1557703"/>
                      <a:pt x="0" y="1545721"/>
                    </a:cubicBezTo>
                    <a:lnTo>
                      <a:pt x="0" y="21695"/>
                    </a:lnTo>
                    <a:cubicBezTo>
                      <a:pt x="0" y="15941"/>
                      <a:pt x="2286" y="10423"/>
                      <a:pt x="6354" y="6354"/>
                    </a:cubicBezTo>
                    <a:cubicBezTo>
                      <a:pt x="10423" y="2286"/>
                      <a:pt x="15941" y="0"/>
                      <a:pt x="21695" y="0"/>
                    </a:cubicBezTo>
                    <a:close/>
                  </a:path>
                </a:pathLst>
              </a:custGeom>
              <a:solidFill>
                <a:srgbClr val="0F1C2D">
                  <a:alpha val="89804"/>
                </a:srgbClr>
              </a:solidFill>
              <a:ln w="9525" cap="rnd">
                <a:solidFill>
                  <a:srgbClr val="2F5F98">
                    <a:alpha val="89804"/>
                  </a:srgbClr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2334202" cy="1586467"/>
              </a:xfrm>
              <a:prstGeom prst="rect">
                <a:avLst/>
              </a:prstGeom>
            </p:spPr>
            <p:txBody>
              <a:bodyPr anchor="ctr" rtlCol="false" tIns="57719" lIns="57719" bIns="57719" rIns="57719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0">
              <a:off x="-1499840" y="-1499841"/>
              <a:ext cx="17998086" cy="13227970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14278567" y="2391711"/>
              <a:ext cx="719838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24.3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157865" y="4019261"/>
              <a:ext cx="593539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19.1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870736" y="5510711"/>
              <a:ext cx="593539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16.0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870736" y="7107563"/>
              <a:ext cx="593539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15.9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861466" y="8624273"/>
              <a:ext cx="593539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13.4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220411" y="4907754"/>
            <a:ext cx="5821306" cy="2909787"/>
            <a:chOff x="0" y="0"/>
            <a:chExt cx="7761741" cy="387971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761741" cy="3879716"/>
              <a:chOff x="0" y="0"/>
              <a:chExt cx="1533183" cy="76636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33183" cy="766364"/>
              </a:xfrm>
              <a:custGeom>
                <a:avLst/>
                <a:gdLst/>
                <a:ahLst/>
                <a:cxnLst/>
                <a:rect r="r" b="b" t="t" l="l"/>
                <a:pathLst>
                  <a:path h="766364" w="1533183">
                    <a:moveTo>
                      <a:pt x="55857" y="0"/>
                    </a:moveTo>
                    <a:lnTo>
                      <a:pt x="1477326" y="0"/>
                    </a:lnTo>
                    <a:cubicBezTo>
                      <a:pt x="1508175" y="0"/>
                      <a:pt x="1533183" y="25008"/>
                      <a:pt x="1533183" y="55857"/>
                    </a:cubicBezTo>
                    <a:lnTo>
                      <a:pt x="1533183" y="710507"/>
                    </a:lnTo>
                    <a:cubicBezTo>
                      <a:pt x="1533183" y="725321"/>
                      <a:pt x="1527298" y="739528"/>
                      <a:pt x="1516823" y="750003"/>
                    </a:cubicBezTo>
                    <a:cubicBezTo>
                      <a:pt x="1506348" y="760479"/>
                      <a:pt x="1492141" y="766364"/>
                      <a:pt x="1477326" y="766364"/>
                    </a:cubicBezTo>
                    <a:lnTo>
                      <a:pt x="55857" y="766364"/>
                    </a:lnTo>
                    <a:cubicBezTo>
                      <a:pt x="41043" y="766364"/>
                      <a:pt x="26835" y="760479"/>
                      <a:pt x="16360" y="750003"/>
                    </a:cubicBezTo>
                    <a:cubicBezTo>
                      <a:pt x="5885" y="739528"/>
                      <a:pt x="0" y="725321"/>
                      <a:pt x="0" y="710507"/>
                    </a:cubicBezTo>
                    <a:lnTo>
                      <a:pt x="0" y="55857"/>
                    </a:lnTo>
                    <a:cubicBezTo>
                      <a:pt x="0" y="41043"/>
                      <a:pt x="5885" y="26835"/>
                      <a:pt x="16360" y="16360"/>
                    </a:cubicBezTo>
                    <a:cubicBezTo>
                      <a:pt x="26835" y="5885"/>
                      <a:pt x="41043" y="0"/>
                      <a:pt x="55857" y="0"/>
                    </a:cubicBezTo>
                    <a:close/>
                  </a:path>
                </a:pathLst>
              </a:custGeom>
              <a:solidFill>
                <a:srgbClr val="1E3A5F">
                  <a:alpha val="63922"/>
                </a:srgbClr>
              </a:solidFill>
              <a:ln w="28575" cap="rnd">
                <a:solidFill>
                  <a:srgbClr val="0F1C2D">
                    <a:alpha val="63922"/>
                  </a:srgbClr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1533183" cy="7854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365807" y="218328"/>
              <a:ext cx="5927547" cy="335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31"/>
                </a:lnSpc>
              </a:pPr>
              <a:r>
                <a:rPr lang="en-US" sz="22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Audience engagement is the #1 predictor. The model shows that how many people vote 24.3% is a stronger signal of success than the movie's budget or star power.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28375" y="7279605"/>
            <a:ext cx="9144000" cy="8229600"/>
            <a:chOff x="0" y="0"/>
            <a:chExt cx="12192000" cy="1097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1920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716484" y="2298082"/>
              <a:ext cx="9702637" cy="5486400"/>
            </a:xfrm>
            <a:custGeom>
              <a:avLst/>
              <a:gdLst/>
              <a:ahLst/>
              <a:cxnLst/>
              <a:rect r="r" b="b" t="t" l="l"/>
              <a:pathLst>
                <a:path h="5486400" w="9702637">
                  <a:moveTo>
                    <a:pt x="0" y="0"/>
                  </a:moveTo>
                  <a:lnTo>
                    <a:pt x="9702637" y="0"/>
                  </a:lnTo>
                  <a:lnTo>
                    <a:pt x="970263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881408" y="9525399"/>
            <a:ext cx="4282120" cy="761601"/>
          </a:xfrm>
          <a:custGeom>
            <a:avLst/>
            <a:gdLst/>
            <a:ahLst/>
            <a:cxnLst/>
            <a:rect r="r" b="b" t="t" l="l"/>
            <a:pathLst>
              <a:path h="761601" w="4282120">
                <a:moveTo>
                  <a:pt x="0" y="761601"/>
                </a:moveTo>
                <a:lnTo>
                  <a:pt x="4282119" y="761601"/>
                </a:lnTo>
                <a:lnTo>
                  <a:pt x="4282119" y="0"/>
                </a:lnTo>
                <a:lnTo>
                  <a:pt x="0" y="0"/>
                </a:lnTo>
                <a:lnTo>
                  <a:pt x="0" y="761601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1186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869211">
            <a:off x="12658637" y="2122041"/>
            <a:ext cx="8415034" cy="6321794"/>
          </a:xfrm>
          <a:custGeom>
            <a:avLst/>
            <a:gdLst/>
            <a:ahLst/>
            <a:cxnLst/>
            <a:rect r="r" b="b" t="t" l="l"/>
            <a:pathLst>
              <a:path h="6321794" w="8415034">
                <a:moveTo>
                  <a:pt x="0" y="0"/>
                </a:moveTo>
                <a:lnTo>
                  <a:pt x="8415034" y="0"/>
                </a:lnTo>
                <a:lnTo>
                  <a:pt x="8415034" y="6321794"/>
                </a:lnTo>
                <a:lnTo>
                  <a:pt x="0" y="6321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1500" y="5937115"/>
            <a:ext cx="10551051" cy="8229600"/>
          </a:xfrm>
          <a:custGeom>
            <a:avLst/>
            <a:gdLst/>
            <a:ahLst/>
            <a:cxnLst/>
            <a:rect r="r" b="b" t="t" l="l"/>
            <a:pathLst>
              <a:path h="8229600" w="10551051">
                <a:moveTo>
                  <a:pt x="0" y="0"/>
                </a:moveTo>
                <a:lnTo>
                  <a:pt x="10551052" y="0"/>
                </a:lnTo>
                <a:lnTo>
                  <a:pt x="105510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68698" y="678747"/>
            <a:ext cx="346016" cy="349953"/>
          </a:xfrm>
          <a:custGeom>
            <a:avLst/>
            <a:gdLst/>
            <a:ahLst/>
            <a:cxnLst/>
            <a:rect r="r" b="b" t="t" l="l"/>
            <a:pathLst>
              <a:path h="349953" w="346016">
                <a:moveTo>
                  <a:pt x="0" y="0"/>
                </a:moveTo>
                <a:lnTo>
                  <a:pt x="346016" y="0"/>
                </a:lnTo>
                <a:lnTo>
                  <a:pt x="346016" y="349953"/>
                </a:lnTo>
                <a:lnTo>
                  <a:pt x="0" y="34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14831" y="457883"/>
            <a:ext cx="791681" cy="791681"/>
          </a:xfrm>
          <a:custGeom>
            <a:avLst/>
            <a:gdLst/>
            <a:ahLst/>
            <a:cxnLst/>
            <a:rect r="r" b="b" t="t" l="l"/>
            <a:pathLst>
              <a:path h="791681" w="791681">
                <a:moveTo>
                  <a:pt x="0" y="0"/>
                </a:moveTo>
                <a:lnTo>
                  <a:pt x="791680" y="0"/>
                </a:lnTo>
                <a:lnTo>
                  <a:pt x="791680" y="791681"/>
                </a:lnTo>
                <a:lnTo>
                  <a:pt x="0" y="7916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3583863" y="2700087"/>
            <a:ext cx="11503820" cy="2130429"/>
            <a:chOff x="0" y="0"/>
            <a:chExt cx="3029813" cy="5611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29813" cy="561101"/>
            </a:xfrm>
            <a:custGeom>
              <a:avLst/>
              <a:gdLst/>
              <a:ahLst/>
              <a:cxnLst/>
              <a:rect r="r" b="b" t="t" l="l"/>
              <a:pathLst>
                <a:path h="561101" w="3029813">
                  <a:moveTo>
                    <a:pt x="28265" y="0"/>
                  </a:moveTo>
                  <a:lnTo>
                    <a:pt x="3001547" y="0"/>
                  </a:lnTo>
                  <a:cubicBezTo>
                    <a:pt x="3017158" y="0"/>
                    <a:pt x="3029813" y="12655"/>
                    <a:pt x="3029813" y="28265"/>
                  </a:cubicBezTo>
                  <a:lnTo>
                    <a:pt x="3029813" y="532835"/>
                  </a:lnTo>
                  <a:cubicBezTo>
                    <a:pt x="3029813" y="548446"/>
                    <a:pt x="3017158" y="561101"/>
                    <a:pt x="3001547" y="561101"/>
                  </a:cubicBezTo>
                  <a:lnTo>
                    <a:pt x="28265" y="561101"/>
                  </a:lnTo>
                  <a:cubicBezTo>
                    <a:pt x="12655" y="561101"/>
                    <a:pt x="0" y="548446"/>
                    <a:pt x="0" y="532835"/>
                  </a:cubicBezTo>
                  <a:lnTo>
                    <a:pt x="0" y="28265"/>
                  </a:lnTo>
                  <a:cubicBezTo>
                    <a:pt x="0" y="12655"/>
                    <a:pt x="12655" y="0"/>
                    <a:pt x="28265" y="0"/>
                  </a:cubicBezTo>
                  <a:close/>
                </a:path>
              </a:pathLst>
            </a:custGeom>
            <a:solidFill>
              <a:srgbClr val="1E3A5F">
                <a:alpha val="63922"/>
              </a:srgbClr>
            </a:solidFill>
            <a:ln w="28575" cap="rnd">
              <a:solidFill>
                <a:srgbClr val="0F1C2D">
                  <a:alpha val="63922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029813" cy="580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565492">
            <a:off x="14836238" y="6740176"/>
            <a:ext cx="4846124" cy="4114800"/>
          </a:xfrm>
          <a:custGeom>
            <a:avLst/>
            <a:gdLst/>
            <a:ahLst/>
            <a:cxnLst/>
            <a:rect r="r" b="b" t="t" l="l"/>
            <a:pathLst>
              <a:path h="4114800" w="4846124">
                <a:moveTo>
                  <a:pt x="0" y="0"/>
                </a:moveTo>
                <a:lnTo>
                  <a:pt x="4846124" y="0"/>
                </a:lnTo>
                <a:lnTo>
                  <a:pt x="48461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68698" y="1033213"/>
            <a:ext cx="935060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5599" spc="-27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From Data to Strategy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8698" y="1909513"/>
            <a:ext cx="9350604" cy="39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Actionable insights for film studios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583863" y="5069411"/>
            <a:ext cx="11503820" cy="2130429"/>
            <a:chOff x="0" y="0"/>
            <a:chExt cx="3029813" cy="5611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29813" cy="561101"/>
            </a:xfrm>
            <a:custGeom>
              <a:avLst/>
              <a:gdLst/>
              <a:ahLst/>
              <a:cxnLst/>
              <a:rect r="r" b="b" t="t" l="l"/>
              <a:pathLst>
                <a:path h="561101" w="3029813">
                  <a:moveTo>
                    <a:pt x="28265" y="0"/>
                  </a:moveTo>
                  <a:lnTo>
                    <a:pt x="3001547" y="0"/>
                  </a:lnTo>
                  <a:cubicBezTo>
                    <a:pt x="3017158" y="0"/>
                    <a:pt x="3029813" y="12655"/>
                    <a:pt x="3029813" y="28265"/>
                  </a:cubicBezTo>
                  <a:lnTo>
                    <a:pt x="3029813" y="532835"/>
                  </a:lnTo>
                  <a:cubicBezTo>
                    <a:pt x="3029813" y="548446"/>
                    <a:pt x="3017158" y="561101"/>
                    <a:pt x="3001547" y="561101"/>
                  </a:cubicBezTo>
                  <a:lnTo>
                    <a:pt x="28265" y="561101"/>
                  </a:lnTo>
                  <a:cubicBezTo>
                    <a:pt x="12655" y="561101"/>
                    <a:pt x="0" y="548446"/>
                    <a:pt x="0" y="532835"/>
                  </a:cubicBezTo>
                  <a:lnTo>
                    <a:pt x="0" y="28265"/>
                  </a:lnTo>
                  <a:cubicBezTo>
                    <a:pt x="0" y="12655"/>
                    <a:pt x="12655" y="0"/>
                    <a:pt x="28265" y="0"/>
                  </a:cubicBezTo>
                  <a:close/>
                </a:path>
              </a:pathLst>
            </a:custGeom>
            <a:solidFill>
              <a:srgbClr val="1E3A5F">
                <a:alpha val="63922"/>
              </a:srgbClr>
            </a:solidFill>
            <a:ln w="28575" cap="rnd">
              <a:solidFill>
                <a:srgbClr val="0F1C2D">
                  <a:alpha val="63922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3029813" cy="580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83863" y="7437965"/>
            <a:ext cx="11503820" cy="2130429"/>
            <a:chOff x="0" y="0"/>
            <a:chExt cx="3029813" cy="5611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29813" cy="561101"/>
            </a:xfrm>
            <a:custGeom>
              <a:avLst/>
              <a:gdLst/>
              <a:ahLst/>
              <a:cxnLst/>
              <a:rect r="r" b="b" t="t" l="l"/>
              <a:pathLst>
                <a:path h="561101" w="3029813">
                  <a:moveTo>
                    <a:pt x="28265" y="0"/>
                  </a:moveTo>
                  <a:lnTo>
                    <a:pt x="3001547" y="0"/>
                  </a:lnTo>
                  <a:cubicBezTo>
                    <a:pt x="3017158" y="0"/>
                    <a:pt x="3029813" y="12655"/>
                    <a:pt x="3029813" y="28265"/>
                  </a:cubicBezTo>
                  <a:lnTo>
                    <a:pt x="3029813" y="532835"/>
                  </a:lnTo>
                  <a:cubicBezTo>
                    <a:pt x="3029813" y="548446"/>
                    <a:pt x="3017158" y="561101"/>
                    <a:pt x="3001547" y="561101"/>
                  </a:cubicBezTo>
                  <a:lnTo>
                    <a:pt x="28265" y="561101"/>
                  </a:lnTo>
                  <a:cubicBezTo>
                    <a:pt x="12655" y="561101"/>
                    <a:pt x="0" y="548446"/>
                    <a:pt x="0" y="532835"/>
                  </a:cubicBezTo>
                  <a:lnTo>
                    <a:pt x="0" y="28265"/>
                  </a:lnTo>
                  <a:cubicBezTo>
                    <a:pt x="0" y="12655"/>
                    <a:pt x="12655" y="0"/>
                    <a:pt x="28265" y="0"/>
                  </a:cubicBezTo>
                  <a:close/>
                </a:path>
              </a:pathLst>
            </a:custGeom>
            <a:solidFill>
              <a:srgbClr val="1E3A5F">
                <a:alpha val="63922"/>
              </a:srgbClr>
            </a:solidFill>
            <a:ln w="28575" cap="rnd">
              <a:solidFill>
                <a:srgbClr val="0F1C2D">
                  <a:alpha val="63922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029813" cy="580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710855" y="2921150"/>
            <a:ext cx="7249837" cy="1595811"/>
            <a:chOff x="0" y="0"/>
            <a:chExt cx="9666449" cy="21277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608" cy="1122965"/>
            </a:xfrm>
            <a:custGeom>
              <a:avLst/>
              <a:gdLst/>
              <a:ahLst/>
              <a:cxnLst/>
              <a:rect r="r" b="b" t="t" l="l"/>
              <a:pathLst>
                <a:path h="1122965" w="1128608">
                  <a:moveTo>
                    <a:pt x="0" y="0"/>
                  </a:moveTo>
                  <a:lnTo>
                    <a:pt x="1128608" y="0"/>
                  </a:lnTo>
                  <a:lnTo>
                    <a:pt x="1128608" y="1122965"/>
                  </a:lnTo>
                  <a:lnTo>
                    <a:pt x="0" y="1122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319897" y="1037240"/>
              <a:ext cx="7544175" cy="1090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</a:t>
              </a: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#1 predictor </a:t>
              </a:r>
              <a:r>
                <a:rPr lang="en-US" b="true" sz="2220" spc="-111">
                  <a:solidFill>
                    <a:srgbClr val="00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24.3%</a:t>
              </a: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is audience votes.</a:t>
              </a:r>
            </a:p>
            <a:p>
              <a:pPr algn="ctr">
                <a:lnSpc>
                  <a:spcPts val="3331"/>
                </a:lnSpc>
              </a:pP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→ Shift marketing to drive ratings &amp; reviews.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028915" y="90237"/>
              <a:ext cx="8637534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35"/>
                </a:lnSpc>
              </a:pPr>
              <a:r>
                <a:rPr lang="en-US" b="true" sz="3446" spc="-172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Prioritize Audience Engagement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724775" y="5324281"/>
            <a:ext cx="7221996" cy="1563932"/>
            <a:chOff x="0" y="0"/>
            <a:chExt cx="9629328" cy="20852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29941" cy="986675"/>
            </a:xfrm>
            <a:custGeom>
              <a:avLst/>
              <a:gdLst/>
              <a:ahLst/>
              <a:cxnLst/>
              <a:rect r="r" b="b" t="t" l="l"/>
              <a:pathLst>
                <a:path h="986675" w="929941">
                  <a:moveTo>
                    <a:pt x="0" y="0"/>
                  </a:moveTo>
                  <a:lnTo>
                    <a:pt x="929941" y="0"/>
                  </a:lnTo>
                  <a:lnTo>
                    <a:pt x="929941" y="986675"/>
                  </a:lnTo>
                  <a:lnTo>
                    <a:pt x="0" y="98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550417" y="994734"/>
              <a:ext cx="9078910" cy="1090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Budget</a:t>
              </a: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&amp; gross form a </a:t>
              </a:r>
              <a:r>
                <a:rPr lang="en-US" b="true" sz="2220" spc="-111">
                  <a:solidFill>
                    <a:srgbClr val="00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~32%</a:t>
              </a:r>
              <a:r>
                <a:rPr lang="en-US" sz="2220" spc="-111">
                  <a:solidFill>
                    <a:srgbClr val="00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success signal.</a:t>
              </a:r>
            </a:p>
            <a:p>
              <a:pPr algn="ctr">
                <a:lnSpc>
                  <a:spcPts val="3331"/>
                </a:lnSpc>
              </a:pP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→ Score projects with the model before approval.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217688" y="115513"/>
              <a:ext cx="7748593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35"/>
                </a:lnSpc>
              </a:pPr>
              <a:r>
                <a:rPr lang="en-US" b="true" sz="3446" spc="-172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Use Predictive Analytics Early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497064" y="7666598"/>
            <a:ext cx="7677418" cy="1507772"/>
            <a:chOff x="0" y="0"/>
            <a:chExt cx="10236558" cy="201036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99715" cy="1005579"/>
            </a:xfrm>
            <a:custGeom>
              <a:avLst/>
              <a:gdLst/>
              <a:ahLst/>
              <a:cxnLst/>
              <a:rect r="r" b="b" t="t" l="l"/>
              <a:pathLst>
                <a:path h="1005579" w="1199715">
                  <a:moveTo>
                    <a:pt x="0" y="0"/>
                  </a:moveTo>
                  <a:lnTo>
                    <a:pt x="1199715" y="0"/>
                  </a:lnTo>
                  <a:lnTo>
                    <a:pt x="1199715" y="1005579"/>
                  </a:lnTo>
                  <a:lnTo>
                    <a:pt x="0" y="1005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920871" y="919854"/>
              <a:ext cx="9078910" cy="1090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Movie</a:t>
              </a: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duration is a key lever </a:t>
              </a:r>
              <a:r>
                <a:rPr lang="en-US" b="true" sz="2220" spc="-111">
                  <a:solidFill>
                    <a:srgbClr val="00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19.1%</a:t>
              </a: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  <a:p>
              <a:pPr algn="ctr">
                <a:lnSpc>
                  <a:spcPts val="3331"/>
                </a:lnSpc>
              </a:pPr>
              <a:r>
                <a:rPr lang="en-US" sz="2220" spc="-11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→ Target runtimes within 90-150 minutes.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199715" y="9482"/>
              <a:ext cx="9036843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35"/>
                </a:lnSpc>
              </a:pPr>
              <a:r>
                <a:rPr lang="en-US" b="true" sz="3446" spc="-172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Optimize The Production Formula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21327" y="1219769"/>
            <a:ext cx="4503099" cy="3828291"/>
            <a:chOff x="0" y="0"/>
            <a:chExt cx="1186001" cy="10082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6001" cy="1008274"/>
            </a:xfrm>
            <a:custGeom>
              <a:avLst/>
              <a:gdLst/>
              <a:ahLst/>
              <a:cxnLst/>
              <a:rect r="r" b="b" t="t" l="l"/>
              <a:pathLst>
                <a:path h="1008274" w="1186001">
                  <a:moveTo>
                    <a:pt x="72208" y="0"/>
                  </a:moveTo>
                  <a:lnTo>
                    <a:pt x="1113793" y="0"/>
                  </a:lnTo>
                  <a:cubicBezTo>
                    <a:pt x="1153673" y="0"/>
                    <a:pt x="1186001" y="32329"/>
                    <a:pt x="1186001" y="72208"/>
                  </a:cubicBezTo>
                  <a:lnTo>
                    <a:pt x="1186001" y="936066"/>
                  </a:lnTo>
                  <a:cubicBezTo>
                    <a:pt x="1186001" y="975945"/>
                    <a:pt x="1153673" y="1008274"/>
                    <a:pt x="1113793" y="1008274"/>
                  </a:cubicBezTo>
                  <a:lnTo>
                    <a:pt x="72208" y="1008274"/>
                  </a:lnTo>
                  <a:cubicBezTo>
                    <a:pt x="32329" y="1008274"/>
                    <a:pt x="0" y="975945"/>
                    <a:pt x="0" y="936066"/>
                  </a:cubicBezTo>
                  <a:lnTo>
                    <a:pt x="0" y="72208"/>
                  </a:lnTo>
                  <a:cubicBezTo>
                    <a:pt x="0" y="32329"/>
                    <a:pt x="32329" y="0"/>
                    <a:pt x="72208" y="0"/>
                  </a:cubicBez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  <a:ln w="28575" cap="rnd">
              <a:gradFill>
                <a:gsLst>
                  <a:gs pos="0">
                    <a:srgbClr val="FAFDFF">
                      <a:alpha val="64000"/>
                    </a:srgbClr>
                  </a:gs>
                  <a:gs pos="100000">
                    <a:srgbClr val="FFFFFF">
                      <a:alpha val="4704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186001" cy="1008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31378" y="1219769"/>
            <a:ext cx="4503099" cy="3828291"/>
            <a:chOff x="0" y="0"/>
            <a:chExt cx="1186001" cy="10082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6001" cy="1008274"/>
            </a:xfrm>
            <a:custGeom>
              <a:avLst/>
              <a:gdLst/>
              <a:ahLst/>
              <a:cxnLst/>
              <a:rect r="r" b="b" t="t" l="l"/>
              <a:pathLst>
                <a:path h="1008274" w="1186001">
                  <a:moveTo>
                    <a:pt x="72208" y="0"/>
                  </a:moveTo>
                  <a:lnTo>
                    <a:pt x="1113793" y="0"/>
                  </a:lnTo>
                  <a:cubicBezTo>
                    <a:pt x="1153673" y="0"/>
                    <a:pt x="1186001" y="32329"/>
                    <a:pt x="1186001" y="72208"/>
                  </a:cubicBezTo>
                  <a:lnTo>
                    <a:pt x="1186001" y="936066"/>
                  </a:lnTo>
                  <a:cubicBezTo>
                    <a:pt x="1186001" y="975945"/>
                    <a:pt x="1153673" y="1008274"/>
                    <a:pt x="1113793" y="1008274"/>
                  </a:cubicBezTo>
                  <a:lnTo>
                    <a:pt x="72208" y="1008274"/>
                  </a:lnTo>
                  <a:cubicBezTo>
                    <a:pt x="32329" y="1008274"/>
                    <a:pt x="0" y="975945"/>
                    <a:pt x="0" y="936066"/>
                  </a:cubicBezTo>
                  <a:lnTo>
                    <a:pt x="0" y="72208"/>
                  </a:lnTo>
                  <a:cubicBezTo>
                    <a:pt x="0" y="32329"/>
                    <a:pt x="32329" y="0"/>
                    <a:pt x="72208" y="0"/>
                  </a:cubicBez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  <a:ln w="28575" cap="rnd">
              <a:gradFill>
                <a:gsLst>
                  <a:gs pos="0">
                    <a:srgbClr val="FAFDFF">
                      <a:alpha val="64000"/>
                    </a:srgbClr>
                  </a:gs>
                  <a:gs pos="100000">
                    <a:srgbClr val="FFFFFF">
                      <a:alpha val="4704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186001" cy="1008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38291" y="1490155"/>
            <a:ext cx="756978" cy="7569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90000"/>
                  </a:srgbClr>
                </a:gs>
                <a:gs pos="100000">
                  <a:srgbClr val="F4F4F7">
                    <a:alpha val="9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548341" y="1490155"/>
            <a:ext cx="756978" cy="7569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90000"/>
                  </a:srgbClr>
                </a:gs>
                <a:gs pos="100000">
                  <a:srgbClr val="F4F4F7">
                    <a:alpha val="9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21327" y="5238940"/>
            <a:ext cx="4503099" cy="3828291"/>
            <a:chOff x="0" y="0"/>
            <a:chExt cx="1186001" cy="10082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6001" cy="1008274"/>
            </a:xfrm>
            <a:custGeom>
              <a:avLst/>
              <a:gdLst/>
              <a:ahLst/>
              <a:cxnLst/>
              <a:rect r="r" b="b" t="t" l="l"/>
              <a:pathLst>
                <a:path h="1008274" w="1186001">
                  <a:moveTo>
                    <a:pt x="72208" y="0"/>
                  </a:moveTo>
                  <a:lnTo>
                    <a:pt x="1113793" y="0"/>
                  </a:lnTo>
                  <a:cubicBezTo>
                    <a:pt x="1153673" y="0"/>
                    <a:pt x="1186001" y="32329"/>
                    <a:pt x="1186001" y="72208"/>
                  </a:cubicBezTo>
                  <a:lnTo>
                    <a:pt x="1186001" y="936066"/>
                  </a:lnTo>
                  <a:cubicBezTo>
                    <a:pt x="1186001" y="975945"/>
                    <a:pt x="1153673" y="1008274"/>
                    <a:pt x="1113793" y="1008274"/>
                  </a:cubicBezTo>
                  <a:lnTo>
                    <a:pt x="72208" y="1008274"/>
                  </a:lnTo>
                  <a:cubicBezTo>
                    <a:pt x="32329" y="1008274"/>
                    <a:pt x="0" y="975945"/>
                    <a:pt x="0" y="936066"/>
                  </a:cubicBezTo>
                  <a:lnTo>
                    <a:pt x="0" y="72208"/>
                  </a:lnTo>
                  <a:cubicBezTo>
                    <a:pt x="0" y="32329"/>
                    <a:pt x="32329" y="0"/>
                    <a:pt x="72208" y="0"/>
                  </a:cubicBez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  <a:ln w="28575" cap="rnd">
              <a:gradFill>
                <a:gsLst>
                  <a:gs pos="0">
                    <a:srgbClr val="FAFDFF">
                      <a:alpha val="64000"/>
                    </a:srgbClr>
                  </a:gs>
                  <a:gs pos="100000">
                    <a:srgbClr val="FFFFFF">
                      <a:alpha val="4704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186001" cy="1008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31378" y="5238940"/>
            <a:ext cx="4503099" cy="3828291"/>
            <a:chOff x="0" y="0"/>
            <a:chExt cx="1186001" cy="10082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6001" cy="1008274"/>
            </a:xfrm>
            <a:custGeom>
              <a:avLst/>
              <a:gdLst/>
              <a:ahLst/>
              <a:cxnLst/>
              <a:rect r="r" b="b" t="t" l="l"/>
              <a:pathLst>
                <a:path h="1008274" w="1186001">
                  <a:moveTo>
                    <a:pt x="72208" y="0"/>
                  </a:moveTo>
                  <a:lnTo>
                    <a:pt x="1113793" y="0"/>
                  </a:lnTo>
                  <a:cubicBezTo>
                    <a:pt x="1153673" y="0"/>
                    <a:pt x="1186001" y="32329"/>
                    <a:pt x="1186001" y="72208"/>
                  </a:cubicBezTo>
                  <a:lnTo>
                    <a:pt x="1186001" y="936066"/>
                  </a:lnTo>
                  <a:cubicBezTo>
                    <a:pt x="1186001" y="975945"/>
                    <a:pt x="1153673" y="1008274"/>
                    <a:pt x="1113793" y="1008274"/>
                  </a:cubicBezTo>
                  <a:lnTo>
                    <a:pt x="72208" y="1008274"/>
                  </a:lnTo>
                  <a:cubicBezTo>
                    <a:pt x="32329" y="1008274"/>
                    <a:pt x="0" y="975945"/>
                    <a:pt x="0" y="936066"/>
                  </a:cubicBezTo>
                  <a:lnTo>
                    <a:pt x="0" y="72208"/>
                  </a:lnTo>
                  <a:cubicBezTo>
                    <a:pt x="0" y="32329"/>
                    <a:pt x="32329" y="0"/>
                    <a:pt x="72208" y="0"/>
                  </a:cubicBez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  <a:ln w="28575" cap="rnd">
              <a:gradFill>
                <a:gsLst>
                  <a:gs pos="0">
                    <a:srgbClr val="FAFDFF">
                      <a:alpha val="64000"/>
                    </a:srgbClr>
                  </a:gs>
                  <a:gs pos="100000">
                    <a:srgbClr val="FFFFFF">
                      <a:alpha val="4704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186001" cy="1008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238291" y="5509325"/>
            <a:ext cx="756978" cy="75697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90000"/>
                  </a:srgbClr>
                </a:gs>
                <a:gs pos="100000">
                  <a:srgbClr val="F4F4F7">
                    <a:alpha val="9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548341" y="5509325"/>
            <a:ext cx="756978" cy="75697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90000"/>
                  </a:srgbClr>
                </a:gs>
                <a:gs pos="100000">
                  <a:srgbClr val="F4F4F7">
                    <a:alpha val="9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772926" y="5608373"/>
            <a:ext cx="5171790" cy="5929526"/>
          </a:xfrm>
          <a:custGeom>
            <a:avLst/>
            <a:gdLst/>
            <a:ahLst/>
            <a:cxnLst/>
            <a:rect r="r" b="b" t="t" l="l"/>
            <a:pathLst>
              <a:path h="5929526" w="5171790">
                <a:moveTo>
                  <a:pt x="0" y="0"/>
                </a:moveTo>
                <a:lnTo>
                  <a:pt x="5171790" y="0"/>
                </a:lnTo>
                <a:lnTo>
                  <a:pt x="5171790" y="5929526"/>
                </a:lnTo>
                <a:lnTo>
                  <a:pt x="0" y="5929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096" t="0" r="0" b="-5967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070056" y="9751282"/>
            <a:ext cx="1063459" cy="535718"/>
          </a:xfrm>
          <a:custGeom>
            <a:avLst/>
            <a:gdLst/>
            <a:ahLst/>
            <a:cxnLst/>
            <a:rect r="r" b="b" t="t" l="l"/>
            <a:pathLst>
              <a:path h="535718" w="1063459">
                <a:moveTo>
                  <a:pt x="0" y="0"/>
                </a:moveTo>
                <a:lnTo>
                  <a:pt x="1063460" y="0"/>
                </a:lnTo>
                <a:lnTo>
                  <a:pt x="1063460" y="535718"/>
                </a:lnTo>
                <a:lnTo>
                  <a:pt x="0" y="53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435166" y="438387"/>
            <a:ext cx="781382" cy="781382"/>
          </a:xfrm>
          <a:custGeom>
            <a:avLst/>
            <a:gdLst/>
            <a:ahLst/>
            <a:cxnLst/>
            <a:rect r="r" b="b" t="t" l="l"/>
            <a:pathLst>
              <a:path h="781382" w="781382">
                <a:moveTo>
                  <a:pt x="0" y="0"/>
                </a:moveTo>
                <a:lnTo>
                  <a:pt x="781382" y="0"/>
                </a:lnTo>
                <a:lnTo>
                  <a:pt x="781382" y="781382"/>
                </a:lnTo>
                <a:lnTo>
                  <a:pt x="0" y="781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3335316" y="1615755"/>
            <a:ext cx="562928" cy="562927"/>
          </a:xfrm>
          <a:custGeom>
            <a:avLst/>
            <a:gdLst/>
            <a:ahLst/>
            <a:cxnLst/>
            <a:rect r="r" b="b" t="t" l="l"/>
            <a:pathLst>
              <a:path h="562927" w="562928">
                <a:moveTo>
                  <a:pt x="0" y="0"/>
                </a:moveTo>
                <a:lnTo>
                  <a:pt x="562927" y="0"/>
                </a:lnTo>
                <a:lnTo>
                  <a:pt x="562927" y="562928"/>
                </a:lnTo>
                <a:lnTo>
                  <a:pt x="0" y="562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8694522" y="1657506"/>
            <a:ext cx="563034" cy="422276"/>
          </a:xfrm>
          <a:custGeom>
            <a:avLst/>
            <a:gdLst/>
            <a:ahLst/>
            <a:cxnLst/>
            <a:rect r="r" b="b" t="t" l="l"/>
            <a:pathLst>
              <a:path h="422276" w="563034">
                <a:moveTo>
                  <a:pt x="0" y="0"/>
                </a:moveTo>
                <a:lnTo>
                  <a:pt x="563035" y="0"/>
                </a:lnTo>
                <a:lnTo>
                  <a:pt x="563035" y="422276"/>
                </a:lnTo>
                <a:lnTo>
                  <a:pt x="0" y="422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713339" y="5509325"/>
            <a:ext cx="426983" cy="642080"/>
          </a:xfrm>
          <a:custGeom>
            <a:avLst/>
            <a:gdLst/>
            <a:ahLst/>
            <a:cxnLst/>
            <a:rect r="r" b="b" t="t" l="l"/>
            <a:pathLst>
              <a:path h="642080" w="426983">
                <a:moveTo>
                  <a:pt x="0" y="0"/>
                </a:moveTo>
                <a:lnTo>
                  <a:pt x="426983" y="0"/>
                </a:lnTo>
                <a:lnTo>
                  <a:pt x="426983" y="642081"/>
                </a:lnTo>
                <a:lnTo>
                  <a:pt x="0" y="6420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394934" y="5688470"/>
            <a:ext cx="443692" cy="398689"/>
          </a:xfrm>
          <a:custGeom>
            <a:avLst/>
            <a:gdLst/>
            <a:ahLst/>
            <a:cxnLst/>
            <a:rect r="r" b="b" t="t" l="l"/>
            <a:pathLst>
              <a:path h="398689" w="443692">
                <a:moveTo>
                  <a:pt x="0" y="0"/>
                </a:moveTo>
                <a:lnTo>
                  <a:pt x="443692" y="0"/>
                </a:lnTo>
                <a:lnTo>
                  <a:pt x="443692" y="398689"/>
                </a:lnTo>
                <a:lnTo>
                  <a:pt x="0" y="3986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19450" y="2981990"/>
            <a:ext cx="675882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spc="-27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 &amp; Strategic Roadmap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9450" y="5017960"/>
            <a:ext cx="5446790" cy="108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data-driven framework helps studios reduce risk and optimize investments using 76.81% accurate predictions.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92466" y="2296190"/>
            <a:ext cx="218092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Production &amp; Investment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801463" y="2228083"/>
            <a:ext cx="22567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Marketing &amp; Engagement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22069" y="6513953"/>
            <a:ext cx="352171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Future Development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38291" y="6513953"/>
            <a:ext cx="346917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Deployment Plan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668395" y="3247423"/>
            <a:ext cx="4522835" cy="103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Drive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social engagement</a:t>
            </a:r>
          </a:p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Target audience votes</a:t>
            </a:r>
          </a:p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Budget by confidence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316131" y="7104503"/>
            <a:ext cx="3916821" cy="137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Add real-time social media tracking</a:t>
            </a:r>
          </a:p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Include streaming platform data</a:t>
            </a:r>
          </a:p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Build region-specific models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721327" y="7076885"/>
            <a:ext cx="4279491" cy="137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8" indent="-194314" lvl="1">
              <a:lnSpc>
                <a:spcPts val="270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 into project workflow</a:t>
            </a:r>
          </a:p>
          <a:p>
            <a:pPr algn="ctr" marL="388628" indent="-194314" lvl="1">
              <a:lnSpc>
                <a:spcPts val="270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 teams on dashboard use</a:t>
            </a:r>
          </a:p>
          <a:p>
            <a:pPr algn="ctr" marL="388628" indent="-194314" lvl="1">
              <a:lnSpc>
                <a:spcPts val="270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Pilot with upcoming productions</a:t>
            </a:r>
          </a:p>
          <a:p>
            <a:pPr algn="ctr" marL="388628" indent="-194314" lvl="1">
              <a:lnSpc>
                <a:spcPts val="270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Monthly model updates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316131" y="3247423"/>
            <a:ext cx="3933591" cy="137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Score projects before approval</a:t>
            </a:r>
          </a:p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Allocate budget by success probability</a:t>
            </a:r>
          </a:p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Target 90-150 minute runtime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6704">
            <a:off x="-2824311" y="6934209"/>
            <a:ext cx="8642131" cy="4360182"/>
          </a:xfrm>
          <a:custGeom>
            <a:avLst/>
            <a:gdLst/>
            <a:ahLst/>
            <a:cxnLst/>
            <a:rect r="r" b="b" t="t" l="l"/>
            <a:pathLst>
              <a:path h="4360182" w="8642131">
                <a:moveTo>
                  <a:pt x="0" y="0"/>
                </a:moveTo>
                <a:lnTo>
                  <a:pt x="8642131" y="0"/>
                </a:lnTo>
                <a:lnTo>
                  <a:pt x="8642131" y="4360182"/>
                </a:lnTo>
                <a:lnTo>
                  <a:pt x="0" y="436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122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5617" y="5591665"/>
            <a:ext cx="4543471" cy="1257874"/>
            <a:chOff x="0" y="0"/>
            <a:chExt cx="1196634" cy="3312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6634" cy="331292"/>
            </a:xfrm>
            <a:custGeom>
              <a:avLst/>
              <a:gdLst/>
              <a:ahLst/>
              <a:cxnLst/>
              <a:rect r="r" b="b" t="t" l="l"/>
              <a:pathLst>
                <a:path h="331292" w="1196634">
                  <a:moveTo>
                    <a:pt x="54527" y="0"/>
                  </a:moveTo>
                  <a:lnTo>
                    <a:pt x="1142108" y="0"/>
                  </a:lnTo>
                  <a:cubicBezTo>
                    <a:pt x="1156569" y="0"/>
                    <a:pt x="1170438" y="5745"/>
                    <a:pt x="1180664" y="15971"/>
                  </a:cubicBezTo>
                  <a:cubicBezTo>
                    <a:pt x="1190890" y="26196"/>
                    <a:pt x="1196634" y="40065"/>
                    <a:pt x="1196634" y="54527"/>
                  </a:cubicBezTo>
                  <a:lnTo>
                    <a:pt x="1196634" y="276765"/>
                  </a:lnTo>
                  <a:cubicBezTo>
                    <a:pt x="1196634" y="291227"/>
                    <a:pt x="1190890" y="305096"/>
                    <a:pt x="1180664" y="315321"/>
                  </a:cubicBezTo>
                  <a:cubicBezTo>
                    <a:pt x="1170438" y="325547"/>
                    <a:pt x="1156569" y="331292"/>
                    <a:pt x="1142108" y="331292"/>
                  </a:cubicBezTo>
                  <a:lnTo>
                    <a:pt x="54527" y="331292"/>
                  </a:lnTo>
                  <a:cubicBezTo>
                    <a:pt x="24413" y="331292"/>
                    <a:pt x="0" y="306879"/>
                    <a:pt x="0" y="276765"/>
                  </a:cubicBezTo>
                  <a:lnTo>
                    <a:pt x="0" y="54527"/>
                  </a:lnTo>
                  <a:cubicBezTo>
                    <a:pt x="0" y="40065"/>
                    <a:pt x="5745" y="26196"/>
                    <a:pt x="15971" y="15971"/>
                  </a:cubicBezTo>
                  <a:cubicBezTo>
                    <a:pt x="26196" y="5745"/>
                    <a:pt x="40065" y="0"/>
                    <a:pt x="54527" y="0"/>
                  </a:cubicBezTo>
                  <a:close/>
                </a:path>
              </a:pathLst>
            </a:custGeom>
            <a:solidFill>
              <a:srgbClr val="1E3A5F">
                <a:alpha val="63922"/>
              </a:srgbClr>
            </a:solidFill>
            <a:ln w="28575" cap="rnd">
              <a:solidFill>
                <a:srgbClr val="1A2737">
                  <a:alpha val="63922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196634" cy="350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9197" y="5900211"/>
            <a:ext cx="640781" cy="64078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90000"/>
                  </a:srgbClr>
                </a:gs>
                <a:gs pos="100000">
                  <a:srgbClr val="F4F4F7">
                    <a:alpha val="9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5217" lIns="55217" bIns="55217" rIns="55217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09588" y="5591665"/>
            <a:ext cx="4543471" cy="1257874"/>
            <a:chOff x="0" y="0"/>
            <a:chExt cx="1196634" cy="3312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96634" cy="331292"/>
            </a:xfrm>
            <a:custGeom>
              <a:avLst/>
              <a:gdLst/>
              <a:ahLst/>
              <a:cxnLst/>
              <a:rect r="r" b="b" t="t" l="l"/>
              <a:pathLst>
                <a:path h="331292" w="1196634">
                  <a:moveTo>
                    <a:pt x="54527" y="0"/>
                  </a:moveTo>
                  <a:lnTo>
                    <a:pt x="1142108" y="0"/>
                  </a:lnTo>
                  <a:cubicBezTo>
                    <a:pt x="1156569" y="0"/>
                    <a:pt x="1170438" y="5745"/>
                    <a:pt x="1180664" y="15971"/>
                  </a:cubicBezTo>
                  <a:cubicBezTo>
                    <a:pt x="1190890" y="26196"/>
                    <a:pt x="1196634" y="40065"/>
                    <a:pt x="1196634" y="54527"/>
                  </a:cubicBezTo>
                  <a:lnTo>
                    <a:pt x="1196634" y="276765"/>
                  </a:lnTo>
                  <a:cubicBezTo>
                    <a:pt x="1196634" y="291227"/>
                    <a:pt x="1190890" y="305096"/>
                    <a:pt x="1180664" y="315321"/>
                  </a:cubicBezTo>
                  <a:cubicBezTo>
                    <a:pt x="1170438" y="325547"/>
                    <a:pt x="1156569" y="331292"/>
                    <a:pt x="1142108" y="331292"/>
                  </a:cubicBezTo>
                  <a:lnTo>
                    <a:pt x="54527" y="331292"/>
                  </a:lnTo>
                  <a:cubicBezTo>
                    <a:pt x="24413" y="331292"/>
                    <a:pt x="0" y="306879"/>
                    <a:pt x="0" y="276765"/>
                  </a:cubicBezTo>
                  <a:lnTo>
                    <a:pt x="0" y="54527"/>
                  </a:lnTo>
                  <a:cubicBezTo>
                    <a:pt x="0" y="40065"/>
                    <a:pt x="5745" y="26196"/>
                    <a:pt x="15971" y="15971"/>
                  </a:cubicBezTo>
                  <a:cubicBezTo>
                    <a:pt x="26196" y="5745"/>
                    <a:pt x="40065" y="0"/>
                    <a:pt x="54527" y="0"/>
                  </a:cubicBezTo>
                  <a:close/>
                </a:path>
              </a:pathLst>
            </a:custGeom>
            <a:solidFill>
              <a:srgbClr val="1E3A5F">
                <a:alpha val="63922"/>
              </a:srgbClr>
            </a:solidFill>
            <a:ln w="28575" cap="rnd">
              <a:solidFill>
                <a:srgbClr val="1A2737">
                  <a:alpha val="63922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196634" cy="350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13169" y="5900211"/>
            <a:ext cx="640781" cy="6407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90000"/>
                  </a:srgbClr>
                </a:gs>
                <a:gs pos="100000">
                  <a:srgbClr val="F4F4F7">
                    <a:alpha val="9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5217" lIns="55217" bIns="55217" rIns="55217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283449" y="6049856"/>
            <a:ext cx="5975851" cy="3413705"/>
          </a:xfrm>
          <a:custGeom>
            <a:avLst/>
            <a:gdLst/>
            <a:ahLst/>
            <a:cxnLst/>
            <a:rect r="r" b="b" t="t" l="l"/>
            <a:pathLst>
              <a:path h="3413705" w="5975851">
                <a:moveTo>
                  <a:pt x="0" y="0"/>
                </a:moveTo>
                <a:lnTo>
                  <a:pt x="5975851" y="0"/>
                </a:lnTo>
                <a:lnTo>
                  <a:pt x="5975851" y="3413705"/>
                </a:lnTo>
                <a:lnTo>
                  <a:pt x="0" y="3413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11262956" y="1290638"/>
            <a:ext cx="5996344" cy="7374666"/>
            <a:chOff x="0" y="0"/>
            <a:chExt cx="928991" cy="11425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8991" cy="1142529"/>
            </a:xfrm>
            <a:custGeom>
              <a:avLst/>
              <a:gdLst/>
              <a:ahLst/>
              <a:cxnLst/>
              <a:rect r="r" b="b" t="t" l="l"/>
              <a:pathLst>
                <a:path h="1142529" w="928991">
                  <a:moveTo>
                    <a:pt x="54226" y="0"/>
                  </a:moveTo>
                  <a:lnTo>
                    <a:pt x="874764" y="0"/>
                  </a:lnTo>
                  <a:cubicBezTo>
                    <a:pt x="889146" y="0"/>
                    <a:pt x="902939" y="5713"/>
                    <a:pt x="913108" y="15883"/>
                  </a:cubicBezTo>
                  <a:cubicBezTo>
                    <a:pt x="923278" y="26052"/>
                    <a:pt x="928991" y="39845"/>
                    <a:pt x="928991" y="54226"/>
                  </a:cubicBezTo>
                  <a:lnTo>
                    <a:pt x="928991" y="1088302"/>
                  </a:lnTo>
                  <a:cubicBezTo>
                    <a:pt x="928991" y="1102684"/>
                    <a:pt x="923278" y="1116477"/>
                    <a:pt x="913108" y="1126646"/>
                  </a:cubicBezTo>
                  <a:cubicBezTo>
                    <a:pt x="902939" y="1136816"/>
                    <a:pt x="889146" y="1142529"/>
                    <a:pt x="874764" y="1142529"/>
                  </a:cubicBezTo>
                  <a:lnTo>
                    <a:pt x="54226" y="1142529"/>
                  </a:lnTo>
                  <a:cubicBezTo>
                    <a:pt x="39845" y="1142529"/>
                    <a:pt x="26052" y="1136816"/>
                    <a:pt x="15883" y="1126646"/>
                  </a:cubicBezTo>
                  <a:cubicBezTo>
                    <a:pt x="5713" y="1116477"/>
                    <a:pt x="0" y="1102684"/>
                    <a:pt x="0" y="1088302"/>
                  </a:cubicBezTo>
                  <a:lnTo>
                    <a:pt x="0" y="54226"/>
                  </a:lnTo>
                  <a:cubicBezTo>
                    <a:pt x="0" y="39845"/>
                    <a:pt x="5713" y="26052"/>
                    <a:pt x="15883" y="15883"/>
                  </a:cubicBezTo>
                  <a:cubicBezTo>
                    <a:pt x="26052" y="5713"/>
                    <a:pt x="39845" y="0"/>
                    <a:pt x="54226" y="0"/>
                  </a:cubicBezTo>
                  <a:close/>
                </a:path>
              </a:pathLst>
            </a:custGeom>
            <a:blipFill>
              <a:blip r:embed="rId6"/>
              <a:stretch>
                <a:fillRect l="-66574" t="0" r="-66574" b="0"/>
              </a:stretch>
            </a:blipFill>
            <a:ln w="57150" cap="rnd">
              <a:gradFill>
                <a:gsLst>
                  <a:gs pos="0">
                    <a:srgbClr val="FAFDFF">
                      <a:alpha val="100000"/>
                    </a:srgbClr>
                  </a:gs>
                  <a:gs pos="100000">
                    <a:srgbClr val="FFFFFF">
                      <a:alpha val="735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7397366" y="9307146"/>
            <a:ext cx="543845" cy="637377"/>
          </a:xfrm>
          <a:custGeom>
            <a:avLst/>
            <a:gdLst/>
            <a:ahLst/>
            <a:cxnLst/>
            <a:rect r="r" b="b" t="t" l="l"/>
            <a:pathLst>
              <a:path h="637377" w="543845">
                <a:moveTo>
                  <a:pt x="0" y="0"/>
                </a:moveTo>
                <a:lnTo>
                  <a:pt x="543846" y="0"/>
                </a:lnTo>
                <a:lnTo>
                  <a:pt x="543846" y="637377"/>
                </a:lnTo>
                <a:lnTo>
                  <a:pt x="0" y="637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1067" t="-80094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943254" y="6099052"/>
            <a:ext cx="312668" cy="243099"/>
          </a:xfrm>
          <a:custGeom>
            <a:avLst/>
            <a:gdLst/>
            <a:ahLst/>
            <a:cxnLst/>
            <a:rect r="r" b="b" t="t" l="l"/>
            <a:pathLst>
              <a:path h="243099" w="312668">
                <a:moveTo>
                  <a:pt x="0" y="0"/>
                </a:moveTo>
                <a:lnTo>
                  <a:pt x="312668" y="0"/>
                </a:lnTo>
                <a:lnTo>
                  <a:pt x="312668" y="243100"/>
                </a:lnTo>
                <a:lnTo>
                  <a:pt x="0" y="243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158369" y="9028671"/>
            <a:ext cx="1451738" cy="1451738"/>
          </a:xfrm>
          <a:custGeom>
            <a:avLst/>
            <a:gdLst/>
            <a:ahLst/>
            <a:cxnLst/>
            <a:rect r="r" b="b" t="t" l="l"/>
            <a:pathLst>
              <a:path h="1451738" w="1451738">
                <a:moveTo>
                  <a:pt x="0" y="0"/>
                </a:moveTo>
                <a:lnTo>
                  <a:pt x="1451738" y="0"/>
                </a:lnTo>
                <a:lnTo>
                  <a:pt x="1451738" y="1451738"/>
                </a:lnTo>
                <a:lnTo>
                  <a:pt x="0" y="1451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6632985" y="6000410"/>
            <a:ext cx="401149" cy="440384"/>
          </a:xfrm>
          <a:custGeom>
            <a:avLst/>
            <a:gdLst/>
            <a:ahLst/>
            <a:cxnLst/>
            <a:rect r="r" b="b" t="t" l="l"/>
            <a:pathLst>
              <a:path h="440384" w="401149">
                <a:moveTo>
                  <a:pt x="0" y="0"/>
                </a:moveTo>
                <a:lnTo>
                  <a:pt x="401149" y="0"/>
                </a:lnTo>
                <a:lnTo>
                  <a:pt x="401149" y="440384"/>
                </a:lnTo>
                <a:lnTo>
                  <a:pt x="0" y="4403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09700" y="3519215"/>
            <a:ext cx="7227382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b="true" sz="10800" spc="-54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5617" y="2964858"/>
            <a:ext cx="491388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 spc="5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- 2025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75838" y="6192379"/>
            <a:ext cx="3357525" cy="34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 spc="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battleofbrain10@gmail.com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09809" y="6192379"/>
            <a:ext cx="3306162" cy="34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 spc="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Boston Institute Of Analytics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75838" y="5824011"/>
            <a:ext cx="3357525" cy="34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 spc="18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Email: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09809" y="5824011"/>
            <a:ext cx="3306162" cy="34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 spc="18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Institute: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DAG7MZ_YrcE</dc:identifier>
  <dcterms:modified xsi:type="dcterms:W3CDTF">2011-08-01T06:04:30Z</dcterms:modified>
  <cp:revision>1</cp:revision>
  <dc:title>Movie Success Prediction Project</dc:title>
</cp:coreProperties>
</file>